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3" r:id="rId6"/>
    <p:sldId id="264" r:id="rId7"/>
    <p:sldId id="262" r:id="rId8"/>
    <p:sldId id="274" r:id="rId9"/>
    <p:sldId id="265" r:id="rId10"/>
    <p:sldId id="275" r:id="rId11"/>
    <p:sldId id="269" r:id="rId12"/>
    <p:sldId id="272" r:id="rId13"/>
    <p:sldId id="273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7299FF7-0EC8-4373-AEF3-5D8CCBB0E11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812FB7-989A-4392-B669-4142874228E4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B1ABBB9D-9631-4C4E-AEB5-4EADBE15DF30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3A07BD6-429E-49A7-9BBF-3C7B5D7E73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39D8920-7257-4F5A-9E2C-360097BD7573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F771B-94E3-4D1E-8DAC-8B900610C0F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23CFA-7AB4-44C5-BA0A-30647908F0E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A71D35A-1FB4-4186-8DFA-BA14F6CB13C9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233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F4C82E6F-4B82-452F-9EB3-5363E99AF2C7}"/>
              </a:ext>
            </a:extLst>
          </p:cNvPr>
          <p:cNvSpPr/>
          <p:nvPr/>
        </p:nvSpPr>
        <p:spPr>
          <a:xfrm>
            <a:off x="446538" y="3085761"/>
            <a:ext cx="11262865" cy="3304797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FDB2E97-677C-49BB-BB0C-15FF8863331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81192" y="1020433"/>
            <a:ext cx="10993547" cy="1475009"/>
          </a:xfrm>
        </p:spPr>
        <p:txBody>
          <a:bodyPr/>
          <a:lstStyle>
            <a:lvl1pPr>
              <a:defRPr sz="3600">
                <a:solidFill>
                  <a:srgbClr val="4D1434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B710665-A9E1-477C-B6F5-08441535B4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81192" y="2495443"/>
            <a:ext cx="10993547" cy="590318"/>
          </a:xfrm>
        </p:spPr>
        <p:txBody>
          <a:bodyPr anchor="t"/>
          <a:lstStyle>
            <a:lvl1pPr marL="0" indent="0">
              <a:buNone/>
              <a:defRPr sz="1600" cap="all">
                <a:solidFill>
                  <a:srgbClr val="903163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89294E7-A720-49B2-9448-6BF44FE3C94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fld id="{6EA88466-778D-45D2-9CA2-A4F38CF32624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B452C0C-9673-47F2-A3E7-AF85582BC32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BE9722-EE48-4BD6-844C-ADB6D54E8AA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58302" y="5956136"/>
            <a:ext cx="1016437" cy="365129"/>
          </a:xfrm>
        </p:spPr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fld id="{A10635BF-7D4D-404A-9FA9-D4E63CAA41DE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81794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8B08B46C-7953-423D-94CB-02D15B5DAB9B}"/>
              </a:ext>
            </a:extLst>
          </p:cNvPr>
          <p:cNvSpPr/>
          <p:nvPr/>
        </p:nvSpPr>
        <p:spPr>
          <a:xfrm>
            <a:off x="440283" y="614403"/>
            <a:ext cx="11309335" cy="1189296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8D547E5-FE2D-4D19-9CF4-904DB80FD1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1192" y="702158"/>
            <a:ext cx="11029611" cy="101380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B8669AC1-6D05-4468-8DC6-35CCF4B84548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B5076F9-5D35-487C-8BC3-176196DE3B0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2B428B4-EC81-4148-B43D-6C280B56D058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5FC9E1-065E-4B51-9847-6245F4CD85B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4684695-6712-47C9-89D4-893BB3E603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185FB4D-2C7B-4BDF-AA77-7A5047A523D2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36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A7F425B5-5EC9-434D-8AEA-EB5230F7BAD6}"/>
              </a:ext>
            </a:extLst>
          </p:cNvPr>
          <p:cNvSpPr/>
          <p:nvPr/>
        </p:nvSpPr>
        <p:spPr>
          <a:xfrm>
            <a:off x="8839203" y="599727"/>
            <a:ext cx="2906813" cy="5816946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Vertical Title 1">
            <a:extLst>
              <a:ext uri="{FF2B5EF4-FFF2-40B4-BE49-F238E27FC236}">
                <a16:creationId xmlns:a16="http://schemas.microsoft.com/office/drawing/2014/main" id="{D5299FA3-9121-4289-95F2-D7B70CBE86CE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839203" y="675723"/>
            <a:ext cx="2004163" cy="5183075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76135D93-0C13-481E-B0E5-9B3C378BD691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774926" y="675723"/>
            <a:ext cx="7896282" cy="5183075"/>
          </a:xfrm>
        </p:spPr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311296E-DFC8-4611-844F-F4B8365B71A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993672" y="5956136"/>
            <a:ext cx="1328138" cy="365129"/>
          </a:xfrm>
        </p:spPr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fld id="{4742D28C-CC47-4CD5-A7C7-D9FA7421CB9F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48BE003-1325-45A8-ABCF-B58E0F171BA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774926" y="5951811"/>
            <a:ext cx="7896282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7FCE137-D022-49CE-B1C5-4E550C6B630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446617" y="5956136"/>
            <a:ext cx="1164195" cy="365129"/>
          </a:xfrm>
        </p:spPr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fld id="{A9B3119D-912D-4687-87CA-68F4285C042B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656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4977C6A2-9A92-40D2-82F9-3BD52BFFEA92}"/>
              </a:ext>
            </a:extLst>
          </p:cNvPr>
          <p:cNvSpPr/>
          <p:nvPr/>
        </p:nvSpPr>
        <p:spPr>
          <a:xfrm>
            <a:off x="440283" y="614403"/>
            <a:ext cx="11309335" cy="1189296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9CFEFD5-F6C2-4DF0-B83E-E48F98DB23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1192" y="702158"/>
            <a:ext cx="11029611" cy="101380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B65043D-CF51-4965-8915-E9492E2F665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2" y="2180496"/>
            <a:ext cx="11029611" cy="367830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48F190F-D547-4A5F-8597-42C9232FD71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662096-8A86-445A-83B6-CA5EA1977750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0C17DB5-F915-48E2-969E-C5DA3752B45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C101437-07F4-45DD-861B-C0E3536D53A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785A7F-D010-46E7-A697-A3C5C61F875F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78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480E89D6-DCF1-47EE-894F-01CF137DD8E7}"/>
              </a:ext>
            </a:extLst>
          </p:cNvPr>
          <p:cNvSpPr/>
          <p:nvPr/>
        </p:nvSpPr>
        <p:spPr>
          <a:xfrm>
            <a:off x="447818" y="5141972"/>
            <a:ext cx="11290855" cy="1258827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7138EF-83C6-4AA4-A5FA-8F35FCAAB6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1192" y="3043909"/>
            <a:ext cx="11029611" cy="1497503"/>
          </a:xfrm>
        </p:spPr>
        <p:txBody>
          <a:bodyPr/>
          <a:lstStyle>
            <a:lvl1pPr>
              <a:defRPr sz="3600">
                <a:solidFill>
                  <a:srgbClr val="4D1434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E3AB028-33E1-435C-94DB-E854E596FC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81192" y="4541413"/>
            <a:ext cx="11029611" cy="600559"/>
          </a:xfrm>
        </p:spPr>
        <p:txBody>
          <a:bodyPr anchor="t"/>
          <a:lstStyle>
            <a:lvl1pPr marL="0" indent="0">
              <a:buNone/>
              <a:defRPr cap="all">
                <a:solidFill>
                  <a:srgbClr val="90316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F9C4F3D-04CE-4CAD-A6C1-373D2B47C25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fld id="{962ACDBD-B873-4B41-91A9-BFE8EDC4E31C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B7AF6EE-68ED-4D41-B094-E17327B42AE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2CAC6F8-947C-4404-AAAC-82DF0F03F70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fld id="{407BE773-0CC8-48FA-BA9F-EE0C1B52AA90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438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0FA9B55C-EDB7-4331-89DC-E09860BB91E2}"/>
              </a:ext>
            </a:extLst>
          </p:cNvPr>
          <p:cNvSpPr/>
          <p:nvPr/>
        </p:nvSpPr>
        <p:spPr>
          <a:xfrm>
            <a:off x="445980" y="606558"/>
            <a:ext cx="11300036" cy="1258827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C0BFB85-AB5E-4619-80E9-0F74F21B8D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1192" y="729654"/>
            <a:ext cx="11029611" cy="988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29D8B2F-603E-446C-B17D-2C6D956A286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2" y="2227999"/>
            <a:ext cx="5422392" cy="363304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8043E6C-7372-43F9-8493-A72AFFB773FD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88421" y="2227999"/>
            <a:ext cx="5422392" cy="363304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1B60892-ACB2-4C18-BBB3-B6A754EEA2E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E889B85-8323-4A2D-A5EF-80EB0EDB9362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8BF72C9C-05AF-4587-9D61-839CA597AE5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E446100A-2AA3-4151-9A83-A9B5E87EA16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C439729-26B3-4F8F-98B2-D32D9FD77C94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61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>
            <a:extLst>
              <a:ext uri="{FF2B5EF4-FFF2-40B4-BE49-F238E27FC236}">
                <a16:creationId xmlns:a16="http://schemas.microsoft.com/office/drawing/2014/main" id="{6BBAFF2A-5A32-4698-BE6D-943A45E0EDD6}"/>
              </a:ext>
            </a:extLst>
          </p:cNvPr>
          <p:cNvSpPr/>
          <p:nvPr/>
        </p:nvSpPr>
        <p:spPr>
          <a:xfrm>
            <a:off x="445980" y="606558"/>
            <a:ext cx="11300036" cy="1258827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CCC5365-DC8C-41A2-B7FD-B5DE78F506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1192" y="729654"/>
            <a:ext cx="11029611" cy="988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763E639-6FCD-4771-9D97-D11D812E2B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87214" y="2250896"/>
            <a:ext cx="5087072" cy="536002"/>
          </a:xfrm>
        </p:spPr>
        <p:txBody>
          <a:bodyPr anchor="b"/>
          <a:lstStyle>
            <a:lvl1pPr marL="0" indent="0">
              <a:spcBef>
                <a:spcPts val="500"/>
              </a:spcBef>
              <a:buNone/>
              <a:defRPr sz="2200">
                <a:solidFill>
                  <a:srgbClr val="90316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D5DAB57-1D66-41D6-A00E-CFD98531148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581192" y="2926052"/>
            <a:ext cx="5393103" cy="2934995"/>
          </a:xfrm>
        </p:spPr>
        <p:txBody>
          <a:bodyPr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ACB06D-C685-46CF-9B2F-54DBD5157802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523731" y="2250896"/>
            <a:ext cx="5087072" cy="553376"/>
          </a:xfrm>
        </p:spPr>
        <p:txBody>
          <a:bodyPr anchor="b"/>
          <a:lstStyle>
            <a:lvl1pPr marL="0" indent="0">
              <a:spcBef>
                <a:spcPts val="500"/>
              </a:spcBef>
              <a:buNone/>
              <a:defRPr sz="2200">
                <a:solidFill>
                  <a:srgbClr val="90316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603D869B-6DE4-4867-88AE-0BDF1AFA14EB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217709" y="2926052"/>
            <a:ext cx="5393103" cy="2934995"/>
          </a:xfrm>
        </p:spPr>
        <p:txBody>
          <a:bodyPr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6">
            <a:extLst>
              <a:ext uri="{FF2B5EF4-FFF2-40B4-BE49-F238E27FC236}">
                <a16:creationId xmlns:a16="http://schemas.microsoft.com/office/drawing/2014/main" id="{8862AAA0-D069-4E57-A0D9-D7CEB3CE0AC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E81A1F-B8E9-4CB5-A1BD-B36C99863F92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859110F2-5CA2-4610-BB4C-D001FEC0B7D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7F214A3F-7889-4E4F-87C1-91EAC427472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49D7548-E2BD-42D3-A6C1-BBAF0C55FCF9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2766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874129E8-0DB6-4D4A-9828-F3E2FF247BCA}"/>
              </a:ext>
            </a:extLst>
          </p:cNvPr>
          <p:cNvSpPr/>
          <p:nvPr/>
        </p:nvSpPr>
        <p:spPr>
          <a:xfrm>
            <a:off x="440685" y="606558"/>
            <a:ext cx="11300036" cy="1258827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0B65F55-8D4D-4323-ABAE-685D4032F5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5898" y="729654"/>
            <a:ext cx="11029611" cy="988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3FFCF638-3F83-4293-B7C0-0295983E6AB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8B5089C-5B51-4686-B234-0F750E4C4F15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BD540A6-EFB4-47BF-A61B-AA9A77561D5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574CC69-4C2B-4976-8569-6D3E3D24BB4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A605F20-03A4-4C1A-8FD9-2EAAB742A31C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03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4F1A7B-D9B0-4DA3-90DA-1C4C465F331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282D1E4-3F6A-42A9-B028-94A373865E96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2AC4B6-F541-42CE-AF85-D8EE3BA9332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E4BFC4-8E32-4507-8993-12241CD56F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778A129-5220-40D1-85BA-B49AEA0D7C2A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343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296308EA-1384-4CA5-8E48-A07FDED8BBBF}"/>
              </a:ext>
            </a:extLst>
          </p:cNvPr>
          <p:cNvSpPr/>
          <p:nvPr/>
        </p:nvSpPr>
        <p:spPr>
          <a:xfrm>
            <a:off x="447818" y="5141972"/>
            <a:ext cx="11298198" cy="1274701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A58AAC2-FDDA-44DD-8BC5-7BEE5C9AC4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1192" y="5262298"/>
            <a:ext cx="4909441" cy="689512"/>
          </a:xfrm>
        </p:spPr>
        <p:txBody>
          <a:bodyPr anchor="ctr"/>
          <a:lstStyle>
            <a:lvl1pPr>
              <a:defRPr sz="2000">
                <a:solidFill>
                  <a:srgbClr val="9F296B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8952354-AFE1-4A7A-A93D-F6DCF7971C6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7818" y="601199"/>
            <a:ext cx="11292840" cy="4204804"/>
          </a:xfrm>
        </p:spPr>
        <p:txBody>
          <a:bodyPr/>
          <a:lstStyle>
            <a:lvl1pPr>
              <a:spcBef>
                <a:spcPts val="500"/>
              </a:spcBef>
              <a:defRPr sz="2000"/>
            </a:lvl1pPr>
            <a:lvl2pPr>
              <a:defRPr sz="1800"/>
            </a:lvl2pPr>
            <a:lvl3pPr>
              <a:spcBef>
                <a:spcPts val="400"/>
              </a:spcBef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81CA598-465B-4025-A1F0-FB20FDCDF8D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740822" y="5262298"/>
            <a:ext cx="5869990" cy="689512"/>
          </a:xfrm>
        </p:spPr>
        <p:txBody>
          <a:bodyPr/>
          <a:lstStyle>
            <a:lvl1pPr marL="0" indent="0" algn="r">
              <a:spcBef>
                <a:spcPts val="300"/>
              </a:spcBef>
              <a:buNone/>
              <a:defRPr sz="11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F5AE0FCB-1C8E-4964-80B2-26326FED734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fld id="{75FC6131-620A-4DF6-A9E6-C15872649068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DB405EA4-21A4-429E-A033-9B435AD4A5A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263F5B67-4BDC-44A3-A4F9-DB571CACD06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9F296B"/>
                </a:solidFill>
              </a:defRPr>
            </a:lvl1pPr>
          </a:lstStyle>
          <a:p>
            <a:pPr lvl="0"/>
            <a:fld id="{F8B4320E-548F-408C-BEAD-F9615BF1DB96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48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FFA5-298B-4E12-8030-942FE171BD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1192" y="4693386"/>
            <a:ext cx="11029611" cy="566735"/>
          </a:xfrm>
        </p:spPr>
        <p:txBody>
          <a:bodyPr/>
          <a:lstStyle>
            <a:lvl1pPr>
              <a:defRPr sz="2400">
                <a:solidFill>
                  <a:srgbClr val="4D1434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0949C3-9981-4D0B-A55D-3C6F6EBDDBD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447818" y="599727"/>
            <a:ext cx="11290855" cy="3557253"/>
          </a:xfrm>
        </p:spPr>
        <p:txBody>
          <a:bodyPr anchor="t"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69A014-109D-4577-81D5-366B91D6CD4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81192" y="5260122"/>
            <a:ext cx="11029620" cy="598666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2FC8A-C8E4-4E2C-917B-9D77F483939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D7502D-21CE-454C-905B-1A7E8995EEA2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E09762-8AF2-48D4-81B8-F4891BB8C28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FE40F-BC82-45B3-A9FF-6A30A780E8B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A94F87D-0A89-4CAF-AE33-1C37A783C88A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08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C3CE9-BF34-48F7-84DA-257839DCBC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1192" y="705121"/>
            <a:ext cx="11029611" cy="118955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E01FA-0B89-434D-81DE-2EC4D94295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81192" y="2335999"/>
            <a:ext cx="11029611" cy="35227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FB24-2ABA-40E4-9C1B-8463968CE502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7605951" y="5956136"/>
            <a:ext cx="2844798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903163"/>
                </a:solidFill>
                <a:uFillTx/>
                <a:latin typeface="Gill Sans MT"/>
              </a:defRPr>
            </a:lvl1pPr>
          </a:lstStyle>
          <a:p>
            <a:pPr lvl="0"/>
            <a:fld id="{03D975A1-408C-411F-B420-EE53643CAD62}" type="datetime1">
              <a:rPr lang="en-US"/>
              <a:pPr lvl="0"/>
              <a:t>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725FC-FDC8-479A-8B39-BC5D094AC756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581192" y="5951811"/>
            <a:ext cx="6917207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all" spc="0" baseline="0">
                <a:solidFill>
                  <a:srgbClr val="903163"/>
                </a:solidFill>
                <a:uFillTx/>
                <a:latin typeface="Gill Sans MT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EC647-74C2-4F62-85A2-434809E3384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558302" y="5956136"/>
            <a:ext cx="105251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903163"/>
                </a:solidFill>
                <a:uFillTx/>
                <a:latin typeface="Gill Sans MT"/>
              </a:defRPr>
            </a:lvl1pPr>
          </a:lstStyle>
          <a:p>
            <a:pPr lvl="0"/>
            <a:fld id="{990D62D4-CDC1-49CD-8994-63503FD84669}" type="slidenum">
              <a:t>‹N°›</a:t>
            </a:fld>
            <a:endParaRPr lang="en-US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14F8CD31-4B38-41D9-A129-189C47F90478}"/>
              </a:ext>
            </a:extLst>
          </p:cNvPr>
          <p:cNvSpPr/>
          <p:nvPr/>
        </p:nvSpPr>
        <p:spPr>
          <a:xfrm>
            <a:off x="446538" y="457200"/>
            <a:ext cx="3703320" cy="94997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18782CFF-FCA3-48F2-9A33-7E05A29327EF}"/>
              </a:ext>
            </a:extLst>
          </p:cNvPr>
          <p:cNvSpPr/>
          <p:nvPr/>
        </p:nvSpPr>
        <p:spPr>
          <a:xfrm>
            <a:off x="8042148" y="453642"/>
            <a:ext cx="3703320" cy="98554"/>
          </a:xfrm>
          <a:prstGeom prst="rect">
            <a:avLst/>
          </a:prstGeom>
          <a:solidFill>
            <a:srgbClr val="969FA7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9CAC0DA-2E5A-4A7C-9E5F-CB0B380EC717}"/>
              </a:ext>
            </a:extLst>
          </p:cNvPr>
          <p:cNvSpPr/>
          <p:nvPr/>
        </p:nvSpPr>
        <p:spPr>
          <a:xfrm>
            <a:off x="4241828" y="457200"/>
            <a:ext cx="3703320" cy="91440"/>
          </a:xfrm>
          <a:prstGeom prst="rect">
            <a:avLst/>
          </a:prstGeom>
          <a:solidFill>
            <a:srgbClr val="903163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4572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2800" b="0" i="0" u="none" strike="noStrike" kern="1200" cap="all" spc="0" baseline="0">
          <a:solidFill>
            <a:srgbClr val="FFFFFF"/>
          </a:solidFill>
          <a:uFillTx/>
          <a:latin typeface="Gill Sans MT"/>
        </a:defRPr>
      </a:lvl1pPr>
    </p:titleStyle>
    <p:bodyStyle>
      <a:lvl1pPr marL="306003" marR="0" lvl="0" indent="-306003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903163"/>
        </a:buClr>
        <a:buSzPct val="92000"/>
        <a:buFont typeface="Wingdings 2" pitchFamily="18"/>
        <a:buChar char=""/>
        <a:tabLst/>
        <a:defRPr lang="en-US" sz="1800" b="0" i="0" u="none" strike="noStrike" kern="1200" cap="none" spc="0" baseline="0">
          <a:solidFill>
            <a:srgbClr val="3D3D3D"/>
          </a:solidFill>
          <a:uFillTx/>
          <a:latin typeface="Gill Sans MT"/>
        </a:defRPr>
      </a:lvl1pPr>
      <a:lvl2pPr marL="630003" marR="0" lvl="1" indent="-306003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903163"/>
        </a:buClr>
        <a:buSzPct val="92000"/>
        <a:buFont typeface="Wingdings 2" pitchFamily="18"/>
        <a:buChar char=""/>
        <a:tabLst/>
        <a:defRPr lang="en-US" sz="1600" b="0" i="0" u="none" strike="noStrike" kern="1200" cap="none" spc="0" baseline="0">
          <a:solidFill>
            <a:srgbClr val="3D3D3D"/>
          </a:solidFill>
          <a:uFillTx/>
          <a:latin typeface="Gill Sans MT"/>
        </a:defRPr>
      </a:lvl2pPr>
      <a:lvl3pPr marL="899998" marR="0" lvl="2" indent="-270004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903163"/>
        </a:buClr>
        <a:buSzPct val="92000"/>
        <a:buFont typeface="Wingdings 2" pitchFamily="18"/>
        <a:buChar char=""/>
        <a:tabLst/>
        <a:defRPr lang="en-US" sz="1400" b="0" i="0" u="none" strike="noStrike" kern="1200" cap="none" spc="0" baseline="0">
          <a:solidFill>
            <a:srgbClr val="3D3D3D"/>
          </a:solidFill>
          <a:uFillTx/>
          <a:latin typeface="Gill Sans MT"/>
        </a:defRPr>
      </a:lvl3pPr>
      <a:lvl4pPr marL="1242002" marR="0" lvl="3" indent="-234004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903163"/>
        </a:buClr>
        <a:buSzPct val="92000"/>
        <a:buFont typeface="Wingdings 2" pitchFamily="18"/>
        <a:buChar char=""/>
        <a:tabLst/>
        <a:defRPr lang="en-US" sz="1200" b="0" i="0" u="none" strike="noStrike" kern="1200" cap="none" spc="0" baseline="0">
          <a:solidFill>
            <a:srgbClr val="3D3D3D"/>
          </a:solidFill>
          <a:uFillTx/>
          <a:latin typeface="Gill Sans MT"/>
        </a:defRPr>
      </a:lvl4pPr>
      <a:lvl5pPr marL="1602001" marR="0" lvl="4" indent="-234004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903163"/>
        </a:buClr>
        <a:buSzPct val="92000"/>
        <a:buFont typeface="Wingdings 2" pitchFamily="18"/>
        <a:buChar char=""/>
        <a:tabLst/>
        <a:defRPr lang="en-US" sz="1200" b="0" i="0" u="none" strike="noStrike" kern="1200" cap="none" spc="0" baseline="0">
          <a:solidFill>
            <a:srgbClr val="3D3D3D"/>
          </a:solidFill>
          <a:uFillTx/>
          <a:latin typeface="Gill Sans M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rproject.org/fr/" TargetMode="External"/><Relationship Id="rId7" Type="http://schemas.openxmlformats.org/officeDocument/2006/relationships/hyperlink" Target="https://www.pandasecurity.com/fr/security-info/infection-techniques/" TargetMode="External"/><Relationship Id="rId2" Type="http://schemas.openxmlformats.org/officeDocument/2006/relationships/hyperlink" Target="https://docs.inspircd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fr-fr/powershell/scripting/samples/collecting-information-about-computers?view=powershell-7" TargetMode="External"/><Relationship Id="rId5" Type="http://schemas.openxmlformats.org/officeDocument/2006/relationships/hyperlink" Target="https://www.rapid7.com/" TargetMode="External"/><Relationship Id="rId4" Type="http://schemas.openxmlformats.org/officeDocument/2006/relationships/hyperlink" Target="https://docs.microsoft.com/fr-fr/security-updates/securitybulletins/2017/ms17-01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3">
            <a:extLst>
              <a:ext uri="{FF2B5EF4-FFF2-40B4-BE49-F238E27FC236}">
                <a16:creationId xmlns:a16="http://schemas.microsoft.com/office/drawing/2014/main" id="{9363F3B9-69ED-44AA-9700-002FBB2E8FCA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ill Sans MT"/>
            </a:endParaRPr>
          </a:p>
        </p:txBody>
      </p:sp>
      <p:pic>
        <p:nvPicPr>
          <p:cNvPr id="3" name="Picture 36" descr="A circuit board digital representations with numbers and lines">
            <a:extLst>
              <a:ext uri="{FF2B5EF4-FFF2-40B4-BE49-F238E27FC236}">
                <a16:creationId xmlns:a16="http://schemas.microsoft.com/office/drawing/2014/main" id="{A513F843-9298-46EB-87BE-538FF88E4B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46538" y="723903"/>
            <a:ext cx="7498619" cy="56768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tangle 55">
            <a:extLst>
              <a:ext uri="{FF2B5EF4-FFF2-40B4-BE49-F238E27FC236}">
                <a16:creationId xmlns:a16="http://schemas.microsoft.com/office/drawing/2014/main" id="{521B1F7A-239C-4C0C-91AE-2AEEF07615F6}"/>
              </a:ext>
            </a:extLst>
          </p:cNvPr>
          <p:cNvSpPr>
            <a:spLocks noMove="1" noResize="1"/>
          </p:cNvSpPr>
          <p:nvPr/>
        </p:nvSpPr>
        <p:spPr>
          <a:xfrm>
            <a:off x="8042148" y="723903"/>
            <a:ext cx="3703320" cy="5666664"/>
          </a:xfrm>
          <a:prstGeom prst="rect">
            <a:avLst/>
          </a:prstGeom>
          <a:solidFill>
            <a:srgbClr val="4D1434"/>
          </a:solidFill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20EF917-1AD0-4EF3-8A9A-340845386A4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296278" y="1419221"/>
            <a:ext cx="3081573" cy="2085865"/>
          </a:xfrm>
        </p:spPr>
        <p:txBody>
          <a:bodyPr/>
          <a:lstStyle/>
          <a:p>
            <a:pPr lvl="0"/>
            <a:r>
              <a:rPr lang="en-US">
                <a:solidFill>
                  <a:srgbClr val="FFFFFF"/>
                </a:solidFill>
              </a:rPr>
              <a:t>Sécurité offensive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2C16B928-CFB6-4929-98E0-137C0AC9D7E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296278" y="3505096"/>
            <a:ext cx="3081573" cy="1733656"/>
          </a:xfrm>
        </p:spPr>
        <p:txBody>
          <a:bodyPr/>
          <a:lstStyle/>
          <a:p>
            <a:pPr lvl="0"/>
            <a:r>
              <a:rPr lang="en-US">
                <a:solidFill>
                  <a:srgbClr val="EBEBEB"/>
                </a:solidFill>
              </a:rPr>
              <a:t>Gouraud Elie</a:t>
            </a:r>
          </a:p>
          <a:p>
            <a:pPr lvl="0"/>
            <a:r>
              <a:rPr lang="en-US">
                <a:solidFill>
                  <a:srgbClr val="EBEBEB"/>
                </a:solidFill>
              </a:rPr>
              <a:t>Kowal jérémy</a:t>
            </a:r>
          </a:p>
          <a:p>
            <a:pPr lvl="0"/>
            <a:r>
              <a:rPr lang="en-US">
                <a:solidFill>
                  <a:srgbClr val="EBEBEB"/>
                </a:solidFill>
              </a:rPr>
              <a:t>Tuteur: Melcior michel</a:t>
            </a:r>
          </a:p>
          <a:p>
            <a:pPr lvl="0"/>
            <a:r>
              <a:rPr lang="en-US">
                <a:solidFill>
                  <a:srgbClr val="EBEBEB"/>
                </a:solidFill>
              </a:rPr>
              <a:t>RT2 2020-2021</a:t>
            </a:r>
          </a:p>
        </p:txBody>
      </p:sp>
      <p:grpSp>
        <p:nvGrpSpPr>
          <p:cNvPr id="7" name="Group 57">
            <a:extLst>
              <a:ext uri="{FF2B5EF4-FFF2-40B4-BE49-F238E27FC236}">
                <a16:creationId xmlns:a16="http://schemas.microsoft.com/office/drawing/2014/main" id="{6CD16C83-8E92-4969-B18B-11F25E08D003}"/>
              </a:ext>
            </a:extLst>
          </p:cNvPr>
          <p:cNvGrpSpPr/>
          <p:nvPr/>
        </p:nvGrpSpPr>
        <p:grpSpPr>
          <a:xfrm>
            <a:off x="446538" y="453642"/>
            <a:ext cx="11298930" cy="98555"/>
            <a:chOff x="446538" y="453642"/>
            <a:chExt cx="11298930" cy="98555"/>
          </a:xfrm>
        </p:grpSpPr>
        <p:sp>
          <p:nvSpPr>
            <p:cNvPr id="8" name="Rectangle 58">
              <a:extLst>
                <a:ext uri="{FF2B5EF4-FFF2-40B4-BE49-F238E27FC236}">
                  <a16:creationId xmlns:a16="http://schemas.microsoft.com/office/drawing/2014/main" id="{4C5CA217-31DB-4A21-9156-AB68B920D192}"/>
                </a:ext>
              </a:extLst>
            </p:cNvPr>
            <p:cNvSpPr/>
            <p:nvPr/>
          </p:nvSpPr>
          <p:spPr>
            <a:xfrm>
              <a:off x="446538" y="457200"/>
              <a:ext cx="3703320" cy="94997"/>
            </a:xfrm>
            <a:prstGeom prst="rect">
              <a:avLst/>
            </a:prstGeom>
            <a:solidFill>
              <a:srgbClr val="4D1434"/>
            </a:soli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9" name="Rectangle 59">
              <a:extLst>
                <a:ext uri="{FF2B5EF4-FFF2-40B4-BE49-F238E27FC236}">
                  <a16:creationId xmlns:a16="http://schemas.microsoft.com/office/drawing/2014/main" id="{165535C7-5BBB-4ADA-8D01-ED88F64BA5FC}"/>
                </a:ext>
              </a:extLst>
            </p:cNvPr>
            <p:cNvSpPr/>
            <p:nvPr/>
          </p:nvSpPr>
          <p:spPr>
            <a:xfrm>
              <a:off x="8042148" y="453642"/>
              <a:ext cx="3703320" cy="98554"/>
            </a:xfrm>
            <a:prstGeom prst="rect">
              <a:avLst/>
            </a:prstGeom>
            <a:solidFill>
              <a:srgbClr val="969FA7"/>
            </a:soli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10" name="Rectangle 60">
              <a:extLst>
                <a:ext uri="{FF2B5EF4-FFF2-40B4-BE49-F238E27FC236}">
                  <a16:creationId xmlns:a16="http://schemas.microsoft.com/office/drawing/2014/main" id="{316B814F-379D-4CE2-BCDD-BA76A0CE1104}"/>
                </a:ext>
              </a:extLst>
            </p:cNvPr>
            <p:cNvSpPr/>
            <p:nvPr/>
          </p:nvSpPr>
          <p:spPr>
            <a:xfrm>
              <a:off x="4241828" y="457200"/>
              <a:ext cx="3703320" cy="91440"/>
            </a:xfrm>
            <a:prstGeom prst="rect">
              <a:avLst/>
            </a:prstGeom>
            <a:solidFill>
              <a:srgbClr val="903163"/>
            </a:soli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pic>
        <p:nvPicPr>
          <p:cNvPr id="11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A33DA8E2-4E3E-4308-8D7C-67F2A34B7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718" y="5022972"/>
            <a:ext cx="1111124" cy="11111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F6A2A96-60BE-4DF3-BE10-5D37003540C2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600" b="0" i="0" u="none" strike="noStrike" kern="1200" cap="none" spc="0" baseline="0" dirty="0">
              <a:solidFill>
                <a:srgbClr val="3D3D3D"/>
              </a:solidFill>
              <a:uFillTx/>
              <a:latin typeface="Gill Sans MT"/>
            </a:endParaRP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A5B3F4-3A38-42B7-A67E-F64D5DFF2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JEREMY------------------------------------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090877-E414-4E0C-A564-A989E1D23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8400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D18F-8B56-4EB9-A49E-C9CA6281896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organisation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397B4-34DB-4342-AA93-D63F2E0FC52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2" y="2373005"/>
            <a:ext cx="5274661" cy="4090998"/>
          </a:xfrm>
        </p:spPr>
        <p:txBody>
          <a:bodyPr/>
          <a:lstStyle/>
          <a:p>
            <a:pPr lvl="0">
              <a:lnSpc>
                <a:spcPct val="90000"/>
              </a:lnSpc>
            </a:pPr>
            <a:r>
              <a:rPr lang="fr-FR" sz="1700" dirty="0"/>
              <a:t>Elie</a:t>
            </a:r>
            <a:endParaRPr lang="fr-FR" sz="1500" dirty="0"/>
          </a:p>
          <a:p>
            <a:pPr lvl="1">
              <a:lnSpc>
                <a:spcPct val="90000"/>
              </a:lnSpc>
            </a:pPr>
            <a:r>
              <a:rPr lang="fr-FR" sz="1500" dirty="0"/>
              <a:t>S4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Installation de l’infrastructure simulant un réseau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Développement du </a:t>
            </a:r>
            <a:r>
              <a:rPr lang="fr-FR" sz="1300" dirty="0" err="1"/>
              <a:t>payload</a:t>
            </a:r>
            <a:r>
              <a:rPr lang="fr-FR" sz="1300" dirty="0"/>
              <a:t> infectieux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Obfuscation</a:t>
            </a:r>
          </a:p>
          <a:p>
            <a:pPr lvl="1">
              <a:lnSpc>
                <a:spcPct val="90000"/>
              </a:lnSpc>
            </a:pPr>
            <a:r>
              <a:rPr lang="fr-FR" sz="1500" dirty="0"/>
              <a:t>Mi-février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Premiers tests en simulation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Début des recherches de méthodes de contre ingérence 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Développement des scripts pour la contre ingérence </a:t>
            </a:r>
          </a:p>
          <a:p>
            <a:pPr lvl="1">
              <a:lnSpc>
                <a:spcPct val="90000"/>
              </a:lnSpc>
            </a:pPr>
            <a:endParaRPr lang="fr-FR" sz="1500" dirty="0"/>
          </a:p>
          <a:p>
            <a:pPr lvl="1">
              <a:lnSpc>
                <a:spcPct val="90000"/>
              </a:lnSpc>
            </a:pPr>
            <a:endParaRPr lang="fr-FR" sz="1500" dirty="0"/>
          </a:p>
          <a:p>
            <a:pPr lvl="1">
              <a:lnSpc>
                <a:spcPct val="90000"/>
              </a:lnSpc>
            </a:pPr>
            <a:endParaRPr lang="fr-FR" sz="15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DECC2B0-825C-4559-B9B6-75D1A65D3CBE}"/>
              </a:ext>
            </a:extLst>
          </p:cNvPr>
          <p:cNvSpPr txBox="1"/>
          <p:nvPr/>
        </p:nvSpPr>
        <p:spPr>
          <a:xfrm>
            <a:off x="6285018" y="1988838"/>
            <a:ext cx="5533006" cy="466706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306003" marR="0" lvl="0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700" b="0" i="0" u="none" strike="noStrike" kern="1200" cap="none" spc="0" baseline="0" dirty="0">
                <a:solidFill>
                  <a:srgbClr val="3D3D3D"/>
                </a:solidFill>
                <a:uFillTx/>
                <a:latin typeface="Gill Sans MT"/>
              </a:rPr>
              <a:t>Jérémy</a:t>
            </a:r>
          </a:p>
          <a:p>
            <a:pPr marL="763203" marR="0" lvl="1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500" b="0" i="0" u="none" strike="noStrike" kern="0" cap="none" spc="0" baseline="0" dirty="0">
                <a:solidFill>
                  <a:srgbClr val="3D3D3D"/>
                </a:solidFill>
                <a:uFillTx/>
                <a:latin typeface="Gill Sans MT"/>
              </a:rPr>
              <a:t>S4</a:t>
            </a:r>
          </a:p>
          <a:p>
            <a:pPr marL="1220403" lvl="2" indent="-306003" defTabSz="457200"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300" dirty="0"/>
              <a:t>Installation de l’infrastructure simulant un réseau</a:t>
            </a:r>
            <a:endParaRPr lang="fr-FR" sz="1300" b="0" i="0" u="none" strike="noStrike" kern="0" cap="none" spc="0" baseline="0" dirty="0">
              <a:solidFill>
                <a:srgbClr val="3D3D3D"/>
              </a:solidFill>
              <a:uFillTx/>
              <a:latin typeface="Gill Sans MT"/>
            </a:endParaRPr>
          </a:p>
          <a:p>
            <a:pPr marL="1220403" marR="0" lvl="2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300" b="0" i="0" u="none" strike="noStrike" kern="0" cap="none" spc="0" baseline="0" dirty="0">
                <a:solidFill>
                  <a:srgbClr val="3D3D3D"/>
                </a:solidFill>
                <a:uFillTx/>
                <a:latin typeface="Gill Sans MT"/>
              </a:rPr>
              <a:t>Adaptation de l’infection pour des appareils linux</a:t>
            </a:r>
            <a:endParaRPr lang="fr-FR" sz="1100" b="0" i="0" u="none" strike="noStrike" kern="0" cap="none" spc="0" baseline="0" dirty="0">
              <a:solidFill>
                <a:srgbClr val="3D3D3D"/>
              </a:solidFill>
              <a:uFillTx/>
              <a:latin typeface="Gill Sans MT"/>
            </a:endParaRPr>
          </a:p>
          <a:p>
            <a:pPr marL="763203" marR="0" lvl="1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500" b="0" i="0" u="none" strike="noStrike" kern="1200" cap="none" spc="0" baseline="0" dirty="0">
                <a:solidFill>
                  <a:srgbClr val="3D3D3D"/>
                </a:solidFill>
                <a:uFillTx/>
                <a:latin typeface="Gill Sans MT"/>
              </a:rPr>
              <a:t>Mi-février</a:t>
            </a:r>
          </a:p>
          <a:p>
            <a:pPr marL="1220403" marR="0" lvl="2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300" b="0" i="0" u="none" strike="noStrike" kern="0" cap="none" spc="0" baseline="0" dirty="0">
                <a:solidFill>
                  <a:srgbClr val="3D3D3D"/>
                </a:solidFill>
                <a:uFillTx/>
                <a:latin typeface="Gill Sans MT"/>
              </a:rPr>
              <a:t>Test en simulation</a:t>
            </a:r>
          </a:p>
          <a:p>
            <a:pPr marL="1220403" marR="0" lvl="2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300" b="0" i="0" u="none" strike="noStrike" kern="1200" cap="none" spc="0" baseline="0" dirty="0">
                <a:solidFill>
                  <a:srgbClr val="3D3D3D"/>
                </a:solidFill>
                <a:uFillTx/>
                <a:latin typeface="Gill Sans MT"/>
              </a:rPr>
              <a:t>Début des recherches des méthodes de parade et de mise en quarantaine </a:t>
            </a:r>
          </a:p>
          <a:p>
            <a:pPr marL="630003" marR="0" lvl="1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600" b="0" i="0" u="none" strike="noStrike" kern="1200" cap="none" spc="0" baseline="0" dirty="0">
              <a:solidFill>
                <a:srgbClr val="3D3D3D"/>
              </a:solidFill>
              <a:uFillTx/>
              <a:latin typeface="Gill Sans MT"/>
            </a:endParaRPr>
          </a:p>
          <a:p>
            <a:pPr marL="630003" marR="0" lvl="1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600" b="0" i="0" u="none" strike="noStrike" kern="1200" cap="none" spc="0" baseline="0" dirty="0">
              <a:solidFill>
                <a:srgbClr val="3D3D3D"/>
              </a:solidFill>
              <a:uFillTx/>
              <a:latin typeface="Gill Sans M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E299CBD-A3F0-4000-8A30-D336CD3A3B52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rPr>
              <a:t>14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ACE18-A458-4F8A-B346-0C8F2ED10AB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CA212-B395-4810-9385-5972E0514E5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Stade actuel </a:t>
            </a:r>
          </a:p>
          <a:p>
            <a:pPr lvl="1"/>
            <a:r>
              <a:rPr lang="fr-FR" dirty="0"/>
              <a:t>Un léger retard compensé</a:t>
            </a:r>
          </a:p>
          <a:p>
            <a:pPr lvl="1"/>
            <a:r>
              <a:rPr lang="fr-FR" dirty="0"/>
              <a:t>Plan personnel</a:t>
            </a:r>
          </a:p>
          <a:p>
            <a:pPr lvl="2"/>
            <a:r>
              <a:rPr lang="fr-FR" dirty="0"/>
              <a:t>Amélioration des connaissances en langages, système d’exploitation, cybersécurité</a:t>
            </a:r>
          </a:p>
          <a:p>
            <a:pPr lvl="2"/>
            <a:r>
              <a:rPr lang="fr-FR" dirty="0"/>
              <a:t>Sensibilisation au piratage</a:t>
            </a:r>
          </a:p>
          <a:p>
            <a:pPr lvl="0"/>
            <a:r>
              <a:rPr lang="fr-FR" dirty="0"/>
              <a:t>Plan professionnel</a:t>
            </a:r>
          </a:p>
          <a:p>
            <a:pPr lvl="1"/>
            <a:r>
              <a:rPr lang="fr-FR" dirty="0"/>
              <a:t>Connaissances en cybersécurité approfondi</a:t>
            </a:r>
          </a:p>
          <a:p>
            <a:pPr lvl="2"/>
            <a:endParaRPr lang="fr-FR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A2B7568-41F4-40F4-8667-4A0F921DF9AA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rPr>
              <a:t>17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52B3A-8307-417F-B454-2BE937751E5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3E23F-94D6-438B-91D1-F391ED99D389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fr-FR" dirty="0">
                <a:solidFill>
                  <a:srgbClr val="000000"/>
                </a:solidFill>
              </a:rPr>
              <a:t>Services</a:t>
            </a:r>
          </a:p>
          <a:p>
            <a:pPr lvl="2"/>
            <a:r>
              <a:rPr lang="fr-FR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https://docs.inspircd.org/</a:t>
            </a:r>
            <a:endParaRPr lang="fr-FR" dirty="0">
              <a:solidFill>
                <a:srgbClr val="0070C0"/>
              </a:solidFill>
            </a:endParaRPr>
          </a:p>
          <a:p>
            <a:pPr lvl="2"/>
            <a:r>
              <a:rPr lang="fr-FR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https://www.torproject.org/fr/</a:t>
            </a:r>
            <a:endParaRPr lang="fr-FR" dirty="0">
              <a:solidFill>
                <a:srgbClr val="0070C0"/>
              </a:solidFill>
            </a:endParaRPr>
          </a:p>
          <a:p>
            <a:pPr lvl="2"/>
            <a:r>
              <a:rPr lang="fr-FR" u="sng" dirty="0">
                <a:solidFill>
                  <a:srgbClr val="0070C0"/>
                </a:solidFill>
              </a:rPr>
              <a:t>https://medium.com/@jasonrigden/using-tor-with-the-python-request-library-79015b2606cb </a:t>
            </a:r>
          </a:p>
          <a:p>
            <a:pPr lvl="1"/>
            <a:r>
              <a:rPr lang="fr-FR" dirty="0">
                <a:solidFill>
                  <a:srgbClr val="000000"/>
                </a:solidFill>
              </a:rPr>
              <a:t>Exploitation ms17_010</a:t>
            </a:r>
          </a:p>
          <a:p>
            <a:pPr lvl="2"/>
            <a:r>
              <a:rPr lang="fr-FR" u="sng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fr-FR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://docs.microsoft.com/fr-fr/security-updates/securitybulletins/2017/ms17-010</a:t>
            </a:r>
            <a:endParaRPr lang="fr-FR" u="sng" dirty="0">
              <a:solidFill>
                <a:srgbClr val="0070C0"/>
              </a:solidFill>
            </a:endParaRPr>
          </a:p>
          <a:p>
            <a:pPr lvl="2"/>
            <a:r>
              <a:rPr lang="fr-FR" u="sng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https://www.rapid7.com/</a:t>
            </a:r>
            <a:r>
              <a:rPr lang="fr-FR" u="sng" dirty="0">
                <a:solidFill>
                  <a:srgbClr val="0070C0"/>
                </a:solidFill>
              </a:rPr>
              <a:t> (</a:t>
            </a:r>
            <a:r>
              <a:rPr lang="fr-FR" u="sng" dirty="0" err="1">
                <a:solidFill>
                  <a:srgbClr val="0070C0"/>
                </a:solidFill>
              </a:rPr>
              <a:t>metasploit</a:t>
            </a:r>
            <a:r>
              <a:rPr lang="fr-FR" u="sng" dirty="0">
                <a:solidFill>
                  <a:srgbClr val="0070C0"/>
                </a:solidFill>
              </a:rPr>
              <a:t>)</a:t>
            </a:r>
          </a:p>
          <a:p>
            <a:pPr lvl="1"/>
            <a:r>
              <a:rPr lang="fr-FR" dirty="0">
                <a:solidFill>
                  <a:srgbClr val="000000"/>
                </a:solidFill>
              </a:rPr>
              <a:t>Infection</a:t>
            </a:r>
          </a:p>
          <a:p>
            <a:pPr lvl="2"/>
            <a:r>
              <a:rPr lang="fr-FR" u="sng" dirty="0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https://docs.microsoft.com/fr-fr/powershell/scripting/samples/collecting-information-about-computers?view=powershell-7</a:t>
            </a:r>
            <a:endParaRPr lang="fr-FR" u="sng" dirty="0">
              <a:solidFill>
                <a:srgbClr val="0070C0"/>
              </a:solidFill>
            </a:endParaRPr>
          </a:p>
          <a:p>
            <a:pPr lvl="2"/>
            <a:r>
              <a:rPr lang="fr-FR" u="sng" dirty="0">
                <a:solidFill>
                  <a:srgbClr val="0070C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https://www.pandasecurity.com/fr/security-info/infection-techniques/</a:t>
            </a:r>
            <a:endParaRPr lang="fr-FR" u="sng" dirty="0">
              <a:solidFill>
                <a:srgbClr val="0070C0"/>
              </a:solidFill>
            </a:endParaRPr>
          </a:p>
          <a:p>
            <a:pPr lvl="2"/>
            <a:r>
              <a:rPr lang="fr-FR" u="sng" dirty="0">
                <a:solidFill>
                  <a:srgbClr val="0070C0"/>
                </a:solidFill>
              </a:rPr>
              <a:t>https://encyclopedia.kaspersky.fr/knowledge/how-malware-penetrates-systems/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176C003-B9F6-4FCB-86EB-69954C3C99B3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247B4-C955-42ED-B016-F24000DA50A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Présentation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18BD4-8E00-4011-9837-43FC4E191C8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2" y="2180496"/>
            <a:ext cx="11029611" cy="2961540"/>
          </a:xfrm>
        </p:spPr>
        <p:txBody>
          <a:bodyPr/>
          <a:lstStyle/>
          <a:p>
            <a:pPr lvl="0"/>
            <a:r>
              <a:rPr lang="fr-FR"/>
              <a:t>Problématique</a:t>
            </a:r>
          </a:p>
          <a:p>
            <a:pPr lvl="1"/>
            <a:r>
              <a:rPr lang="fr-FR"/>
              <a:t>Peut-on privilégié l'apprentissage de l'attaque pour mieux défendre ? ou l'étude et le développement d'un botnet pour en étudier les contre-mesures à adopter.</a:t>
            </a:r>
          </a:p>
          <a:p>
            <a:pPr marL="323999" lvl="1" indent="0">
              <a:buNone/>
            </a:pPr>
            <a:endParaRPr lang="fr-FR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7F52D5-88E3-41B2-92A2-A0FF36154EDC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C2D82-3CBD-454C-A26F-77E287D9847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DD3F-87A4-4F62-850A-E38017354097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60000"/>
              </a:lnSpc>
              <a:buNone/>
            </a:pPr>
            <a:endParaRPr lang="fr-FR" sz="1500" dirty="0"/>
          </a:p>
          <a:p>
            <a:pPr lvl="0">
              <a:lnSpc>
                <a:spcPct val="60000"/>
              </a:lnSpc>
            </a:pPr>
            <a:r>
              <a:rPr lang="fr-FR" sz="1500" dirty="0"/>
              <a:t>Définitions</a:t>
            </a:r>
          </a:p>
          <a:p>
            <a:pPr lvl="0">
              <a:lnSpc>
                <a:spcPct val="60000"/>
              </a:lnSpc>
            </a:pPr>
            <a:r>
              <a:rPr lang="fr-FR" sz="1500" dirty="0"/>
              <a:t>Master et serveur C&amp;C</a:t>
            </a:r>
          </a:p>
          <a:p>
            <a:pPr lvl="1">
              <a:lnSpc>
                <a:spcPct val="60000"/>
              </a:lnSpc>
            </a:pPr>
            <a:r>
              <a:rPr lang="fr-FR" sz="1300" dirty="0"/>
              <a:t>Environnement de déploiement</a:t>
            </a:r>
          </a:p>
          <a:p>
            <a:pPr lvl="1">
              <a:lnSpc>
                <a:spcPct val="60000"/>
              </a:lnSpc>
            </a:pPr>
            <a:r>
              <a:rPr lang="fr-FR" sz="1400" dirty="0"/>
              <a:t>Stade de programmation de l’agent &amp; serveur</a:t>
            </a:r>
            <a:endParaRPr lang="fr-FR" sz="1300" dirty="0"/>
          </a:p>
          <a:p>
            <a:pPr lvl="1">
              <a:lnSpc>
                <a:spcPct val="60000"/>
              </a:lnSpc>
            </a:pPr>
            <a:r>
              <a:rPr lang="fr-FR" sz="1300" dirty="0"/>
              <a:t>Tâches à venir</a:t>
            </a:r>
          </a:p>
          <a:p>
            <a:pPr lvl="0">
              <a:lnSpc>
                <a:spcPct val="60000"/>
              </a:lnSpc>
            </a:pPr>
            <a:r>
              <a:rPr lang="fr-FR" sz="1500" dirty="0"/>
              <a:t>JEREMY-------------</a:t>
            </a:r>
          </a:p>
          <a:p>
            <a:pPr lvl="1">
              <a:lnSpc>
                <a:spcPct val="60000"/>
              </a:lnSpc>
            </a:pPr>
            <a:r>
              <a:rPr lang="fr-FR" sz="1100" dirty="0"/>
              <a:t>----</a:t>
            </a:r>
          </a:p>
          <a:p>
            <a:pPr lvl="1">
              <a:lnSpc>
                <a:spcPct val="60000"/>
              </a:lnSpc>
            </a:pPr>
            <a:r>
              <a:rPr lang="fr-FR" sz="1100" dirty="0"/>
              <a:t>----</a:t>
            </a:r>
          </a:p>
          <a:p>
            <a:pPr lvl="0">
              <a:lnSpc>
                <a:spcPct val="60000"/>
              </a:lnSpc>
            </a:pPr>
            <a:r>
              <a:rPr lang="fr-FR" sz="1500" dirty="0"/>
              <a:t>Organisation</a:t>
            </a:r>
          </a:p>
          <a:p>
            <a:pPr marL="0" lvl="0" indent="0">
              <a:lnSpc>
                <a:spcPct val="60000"/>
              </a:lnSpc>
              <a:buNone/>
            </a:pPr>
            <a:endParaRPr lang="fr-FR" sz="1500" dirty="0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2AF71744-F450-47CB-A621-577A6634583B}"/>
              </a:ext>
            </a:extLst>
          </p:cNvPr>
          <p:cNvSpPr txBox="1"/>
          <p:nvPr/>
        </p:nvSpPr>
        <p:spPr>
          <a:xfrm>
            <a:off x="3047302" y="2138434"/>
            <a:ext cx="6094604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742950" marR="0" lvl="1" indent="-2857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Gill Sans M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FCA757-7A37-4503-A89E-B049B894F072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2EE06-4652-47C9-A7C2-962DB4EB496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définitions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F7C4C-E8D3-4812-8CA9-DF22966E9E97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Botnet : 	« robBOTs NETwork »</a:t>
            </a:r>
          </a:p>
          <a:p>
            <a:pPr lvl="0"/>
            <a:r>
              <a:rPr lang="fr-FR"/>
              <a:t>Bot : 	« roBOT »</a:t>
            </a:r>
          </a:p>
          <a:p>
            <a:pPr lvl="0"/>
            <a:r>
              <a:rPr lang="fr-FR"/>
              <a:t>Botnet Master :		Entité de contrôle d’un Botnet</a:t>
            </a:r>
          </a:p>
          <a:p>
            <a:pPr lvl="0"/>
            <a:r>
              <a:rPr lang="fr-FR"/>
              <a:t>Obfuscation : 	« brouillage »</a:t>
            </a:r>
          </a:p>
          <a:p>
            <a:pPr lvl="0"/>
            <a:r>
              <a:rPr lang="fr-FR"/>
              <a:t>Payload : 	« charge utile » </a:t>
            </a:r>
          </a:p>
          <a:p>
            <a:pPr lvl="0"/>
            <a:r>
              <a:rPr lang="fr-FR"/>
              <a:t>Bruteforce </a:t>
            </a:r>
          </a:p>
          <a:p>
            <a:pPr lvl="0"/>
            <a:r>
              <a:rPr lang="fr-FR"/>
              <a:t>Exploit </a:t>
            </a:r>
          </a:p>
          <a:p>
            <a:pPr marL="0" lvl="0" indent="0">
              <a:buNone/>
            </a:pPr>
            <a:endParaRPr lang="fr-FR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9DF819-2A02-4942-92FF-D6D00C0287E8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24965-8724-4B10-B748-076A1BC2FED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Master et serveur C&amp;c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641BC-8140-4B6F-9FB8-62EDF00E0DC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65923" y="2180496"/>
            <a:ext cx="4133782" cy="3975344"/>
          </a:xfrm>
        </p:spPr>
        <p:txBody>
          <a:bodyPr/>
          <a:lstStyle/>
          <a:p>
            <a:pPr lvl="1"/>
            <a:r>
              <a:rPr lang="fr-FR" dirty="0"/>
              <a:t>Infrastructure C&amp;C</a:t>
            </a:r>
          </a:p>
          <a:p>
            <a:pPr lvl="2"/>
            <a:r>
              <a:rPr lang="fr-FR" dirty="0"/>
              <a:t>Contrôle simple</a:t>
            </a:r>
          </a:p>
          <a:p>
            <a:pPr lvl="2"/>
            <a:r>
              <a:rPr lang="fr-FR" dirty="0"/>
              <a:t>Simple à petite et moyenne échelle</a:t>
            </a:r>
          </a:p>
          <a:p>
            <a:pPr lvl="1"/>
            <a:r>
              <a:rPr lang="fr-FR" dirty="0"/>
              <a:t>Langages :</a:t>
            </a:r>
          </a:p>
          <a:p>
            <a:pPr lvl="2"/>
            <a:r>
              <a:rPr lang="fr-FR" dirty="0"/>
              <a:t>Base Python agent/serveur</a:t>
            </a:r>
          </a:p>
          <a:p>
            <a:pPr lvl="2"/>
            <a:r>
              <a:rPr lang="fr-FR" dirty="0" err="1"/>
              <a:t>Payloads</a:t>
            </a:r>
            <a:r>
              <a:rPr lang="fr-FR" dirty="0"/>
              <a:t> PowerShell/</a:t>
            </a:r>
            <a:r>
              <a:rPr lang="fr-FR" strike="sngStrike" dirty="0"/>
              <a:t>Bash</a:t>
            </a:r>
          </a:p>
          <a:p>
            <a:pPr lvl="1"/>
            <a:r>
              <a:rPr lang="fr-FR" dirty="0"/>
              <a:t>Ressources nécessaires</a:t>
            </a:r>
          </a:p>
          <a:p>
            <a:pPr lvl="2"/>
            <a:r>
              <a:rPr lang="fr-FR" dirty="0" err="1"/>
              <a:t>inspIRCd</a:t>
            </a:r>
            <a:endParaRPr lang="fr-FR" dirty="0"/>
          </a:p>
          <a:p>
            <a:pPr lvl="2"/>
            <a:r>
              <a:rPr lang="fr-FR" dirty="0"/>
              <a:t>Tor</a:t>
            </a:r>
          </a:p>
          <a:p>
            <a:pPr lvl="0"/>
            <a:endParaRPr lang="fr-FR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D25C748-59A6-4666-A179-BC63FF6D0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0159" y="2739789"/>
            <a:ext cx="7455922" cy="23027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FB03CF1-0003-46CD-B405-2E7EF5845076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dirty="0">
                <a:solidFill>
                  <a:srgbClr val="3D3D3D"/>
                </a:solidFill>
                <a:latin typeface="Gill Sans MT"/>
              </a:rPr>
              <a:t>5</a:t>
            </a:r>
            <a:endParaRPr lang="fr-FR" sz="1600" b="0" i="0" u="none" strike="noStrike" kern="1200" cap="none" spc="0" baseline="0" dirty="0">
              <a:solidFill>
                <a:srgbClr val="3D3D3D"/>
              </a:solidFill>
              <a:uFillTx/>
              <a:latin typeface="Gill Sans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7C3F2-2B25-4D9D-9EA0-D4D1C5B99E9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Master et serveur C&amp;c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7882E-8818-4326-AFF8-AB9A646049B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2" y="2180496"/>
            <a:ext cx="4479079" cy="3678302"/>
          </a:xfrm>
        </p:spPr>
        <p:txBody>
          <a:bodyPr/>
          <a:lstStyle/>
          <a:p>
            <a:pPr lvl="0"/>
            <a:r>
              <a:rPr lang="fr-FR" dirty="0"/>
              <a:t>Charges utiles</a:t>
            </a:r>
          </a:p>
          <a:p>
            <a:pPr lvl="1"/>
            <a:r>
              <a:rPr lang="fr-FR" dirty="0"/>
              <a:t>Modules hard codés</a:t>
            </a:r>
          </a:p>
          <a:p>
            <a:pPr lvl="2"/>
            <a:r>
              <a:rPr lang="fr-FR" dirty="0"/>
              <a:t>Reverse Shell</a:t>
            </a:r>
          </a:p>
          <a:p>
            <a:pPr lvl="2"/>
            <a:r>
              <a:rPr lang="fr-FR" strike="sngStrike" dirty="0"/>
              <a:t>Crypto Miner</a:t>
            </a:r>
          </a:p>
          <a:p>
            <a:pPr lvl="2"/>
            <a:r>
              <a:rPr lang="fr-FR" dirty="0"/>
              <a:t>Module ciblant un/des services sensibles</a:t>
            </a:r>
          </a:p>
          <a:p>
            <a:pPr lvl="3"/>
            <a:r>
              <a:rPr lang="fr-FR" sz="1400" dirty="0"/>
              <a:t>Data </a:t>
            </a:r>
            <a:r>
              <a:rPr lang="fr-FR" sz="1400" dirty="0" err="1"/>
              <a:t>searching</a:t>
            </a:r>
            <a:endParaRPr lang="fr-FR" sz="1400" dirty="0"/>
          </a:p>
          <a:p>
            <a:pPr lvl="2"/>
            <a:r>
              <a:rPr lang="fr-FR" dirty="0"/>
              <a:t>DDOS Commander</a:t>
            </a:r>
          </a:p>
          <a:p>
            <a:pPr lvl="1"/>
            <a:r>
              <a:rPr lang="fr-FR" dirty="0"/>
              <a:t>Charge de 2e diffusion</a:t>
            </a:r>
          </a:p>
          <a:p>
            <a:pPr lvl="2"/>
            <a:r>
              <a:rPr lang="fr-FR" dirty="0"/>
              <a:t>Infection</a:t>
            </a:r>
          </a:p>
          <a:p>
            <a:pPr lvl="2"/>
            <a:r>
              <a:rPr lang="fr-FR" dirty="0"/>
              <a:t>Élévation de privilège</a:t>
            </a:r>
          </a:p>
          <a:p>
            <a:pPr lvl="0"/>
            <a:endParaRPr lang="fr-FR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2182568B-F631-4874-80C5-E54371FDD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145" y="2739789"/>
            <a:ext cx="7091936" cy="227609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D5E4D5-CFCC-454B-BF5B-A215F5B87388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dirty="0">
                <a:solidFill>
                  <a:srgbClr val="3D3D3D"/>
                </a:solidFill>
                <a:latin typeface="Gill Sans MT"/>
              </a:rPr>
              <a:t>6</a:t>
            </a:r>
            <a:endParaRPr lang="fr-FR" sz="1600" b="0" i="0" u="none" strike="noStrike" kern="1200" cap="none" spc="0" baseline="0" dirty="0">
              <a:solidFill>
                <a:srgbClr val="3D3D3D"/>
              </a:solidFill>
              <a:uFillTx/>
              <a:latin typeface="Gill Sans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180BD-4CB8-43F1-AAF5-08F168A7C23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Environnement de déploiement</a:t>
            </a:r>
          </a:p>
        </p:txBody>
      </p:sp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273E2964-383E-4630-98E4-85FB5DF22A3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2" y="2180496"/>
            <a:ext cx="6447681" cy="3841613"/>
          </a:xfrm>
        </p:spPr>
        <p:txBody>
          <a:bodyPr/>
          <a:lstStyle/>
          <a:p>
            <a:pPr lvl="0"/>
            <a:r>
              <a:rPr lang="fr-FR" dirty="0"/>
              <a:t>Scénario de test</a:t>
            </a:r>
          </a:p>
          <a:p>
            <a:pPr lvl="1"/>
            <a:r>
              <a:rPr lang="fr-FR" dirty="0"/>
              <a:t>Constitution</a:t>
            </a:r>
          </a:p>
          <a:p>
            <a:pPr lvl="2"/>
            <a:r>
              <a:rPr lang="fr-FR" dirty="0"/>
              <a:t>1 Administrateur non consciencieux</a:t>
            </a:r>
          </a:p>
          <a:p>
            <a:pPr lvl="2"/>
            <a:r>
              <a:rPr lang="fr-FR" dirty="0"/>
              <a:t>1 Post Linux Ubuntu</a:t>
            </a:r>
          </a:p>
          <a:p>
            <a:pPr lvl="2"/>
            <a:r>
              <a:rPr lang="fr-FR" dirty="0"/>
              <a:t>1 Poste  Windows server 2012 R2 (</a:t>
            </a:r>
            <a:r>
              <a:rPr lang="fr-FR" dirty="0" err="1"/>
              <a:t>vuln</a:t>
            </a:r>
            <a:r>
              <a:rPr lang="fr-FR" dirty="0"/>
              <a:t>: ms17_010)</a:t>
            </a:r>
          </a:p>
          <a:p>
            <a:pPr lvl="2"/>
            <a:r>
              <a:rPr lang="fr-FR" dirty="0"/>
              <a:t>2-3 Poste Windows 7</a:t>
            </a:r>
          </a:p>
          <a:p>
            <a:pPr lvl="1"/>
            <a:r>
              <a:rPr lang="fr-FR" dirty="0"/>
              <a:t>Synopsis</a:t>
            </a:r>
          </a:p>
          <a:p>
            <a:pPr lvl="2"/>
            <a:r>
              <a:rPr lang="fr-FR" dirty="0"/>
              <a:t>Post Windows vulnérable dû à une mauvaise</a:t>
            </a:r>
          </a:p>
          <a:p>
            <a:pPr marL="629994" lvl="2" indent="0">
              <a:buNone/>
            </a:pPr>
            <a:r>
              <a:rPr lang="fr-FR" dirty="0"/>
              <a:t>	configuration ou à un malware</a:t>
            </a:r>
          </a:p>
          <a:p>
            <a:pPr lvl="2"/>
            <a:r>
              <a:rPr lang="fr-FR" dirty="0"/>
              <a:t>Déploiement et Infection</a:t>
            </a:r>
          </a:p>
          <a:p>
            <a:pPr lvl="2"/>
            <a:r>
              <a:rPr lang="fr-FR" dirty="0"/>
              <a:t>Recherche de données/services sensibles</a:t>
            </a:r>
          </a:p>
          <a:p>
            <a:pPr lvl="2"/>
            <a:r>
              <a:rPr lang="fr-FR" dirty="0"/>
              <a:t>Exploitation	</a:t>
            </a:r>
          </a:p>
          <a:p>
            <a:pPr lvl="2"/>
            <a:endParaRPr lang="fr-FR" dirty="0"/>
          </a:p>
          <a:p>
            <a:pPr lvl="1"/>
            <a:endParaRPr lang="fr-FR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35828FEB-9E1F-4CF5-83A4-8B78F595AADC}"/>
              </a:ext>
            </a:extLst>
          </p:cNvPr>
          <p:cNvSpPr txBox="1"/>
          <p:nvPr/>
        </p:nvSpPr>
        <p:spPr>
          <a:xfrm>
            <a:off x="5240695" y="5875555"/>
            <a:ext cx="4203030" cy="82947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200" b="0" i="0" u="none" strike="noStrike" kern="1200" cap="none" spc="0" baseline="0" dirty="0">
                <a:solidFill>
                  <a:srgbClr val="3D3D3D"/>
                </a:solidFill>
                <a:uFillTx/>
                <a:latin typeface="Gill Sans MT"/>
              </a:rPr>
              <a:t>Structure commune à un réseau d’entreprise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7A50904-08F4-45AD-B987-93148D12A99B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rPr>
              <a:t>7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C7BBBDC0-947F-43BC-B77A-02A01B78B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347" y="2079111"/>
            <a:ext cx="6319220" cy="404438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9DFE2A-906F-427E-BE39-F7A225AC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Stade de programmation de l’agent &amp; serveur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01D4AD-3933-49FD-874B-6E600CF2E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4514591" cy="3625500"/>
          </a:xfrm>
        </p:spPr>
        <p:txBody>
          <a:bodyPr/>
          <a:lstStyle/>
          <a:p>
            <a:r>
              <a:rPr lang="fr-FR" dirty="0"/>
              <a:t>Serveur IRC (</a:t>
            </a:r>
            <a:r>
              <a:rPr lang="fr-FR" dirty="0" err="1"/>
              <a:t>inspircd</a:t>
            </a:r>
            <a:r>
              <a:rPr lang="fr-FR" dirty="0"/>
              <a:t>) installé et configuré</a:t>
            </a:r>
          </a:p>
          <a:p>
            <a:r>
              <a:rPr lang="fr-FR" dirty="0"/>
              <a:t>Tor </a:t>
            </a:r>
            <a:r>
              <a:rPr lang="fr-FR" dirty="0" err="1"/>
              <a:t>Hidden</a:t>
            </a:r>
            <a:r>
              <a:rPr lang="fr-FR" dirty="0"/>
              <a:t> service</a:t>
            </a:r>
          </a:p>
          <a:p>
            <a:r>
              <a:rPr lang="fr-FR" dirty="0"/>
              <a:t>Squelette de l’agent opérationnel</a:t>
            </a:r>
          </a:p>
          <a:p>
            <a:r>
              <a:rPr lang="fr-FR" dirty="0"/>
              <a:t>Modules implémentés :</a:t>
            </a:r>
          </a:p>
          <a:p>
            <a:pPr lvl="1"/>
            <a:r>
              <a:rPr lang="fr-FR" dirty="0"/>
              <a:t>Shell-</a:t>
            </a:r>
            <a:r>
              <a:rPr lang="fr-FR" dirty="0" err="1"/>
              <a:t>Invoke</a:t>
            </a:r>
            <a:r>
              <a:rPr lang="fr-FR" dirty="0"/>
              <a:t> (reverse </a:t>
            </a:r>
            <a:r>
              <a:rPr lang="fr-FR" dirty="0" err="1"/>
              <a:t>shell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Windows key retriever</a:t>
            </a:r>
          </a:p>
          <a:p>
            <a:pPr lvl="1"/>
            <a:r>
              <a:rPr lang="fr-FR" dirty="0"/>
              <a:t>OS identification</a:t>
            </a:r>
          </a:p>
          <a:p>
            <a:pPr lvl="1"/>
            <a:r>
              <a:rPr lang="fr-FR" dirty="0"/>
              <a:t>IP retriever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E1CEE1D-CB84-4A93-8B42-22DC77F70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167" y="2180496"/>
            <a:ext cx="1634103" cy="1088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F984B01-18B2-470B-9D56-C8A6A2AFB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280" y="3588982"/>
            <a:ext cx="4242932" cy="2545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0E201F7-CFC4-4CF2-9E6F-07A03A3D74CF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dirty="0">
                <a:solidFill>
                  <a:srgbClr val="3D3D3D"/>
                </a:solidFill>
                <a:latin typeface="Gill Sans MT"/>
              </a:rPr>
              <a:t>8</a:t>
            </a:r>
            <a:endParaRPr lang="fr-FR" sz="1600" b="0" i="0" u="none" strike="noStrike" kern="1200" cap="none" spc="0" baseline="0" dirty="0">
              <a:solidFill>
                <a:srgbClr val="3D3D3D"/>
              </a:solidFill>
              <a:uFillTx/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335891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34AE1-41DE-45C8-A503-0AF0847231C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i="0" dirty="0">
                <a:solidFill>
                  <a:schemeClr val="bg1"/>
                </a:solidFill>
                <a:effectLst/>
                <a:latin typeface="Gill Sans MT" panose="020B0502020104020203" pitchFamily="34" charset="0"/>
              </a:rPr>
              <a:t>Tâches À</a:t>
            </a:r>
            <a:r>
              <a:rPr lang="fr-FR" dirty="0">
                <a:solidFill>
                  <a:schemeClr val="bg1"/>
                </a:solidFill>
                <a:latin typeface="Gill Sans MT" panose="020B0502020104020203" pitchFamily="34" charset="0"/>
              </a:rPr>
              <a:t> venir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1319D-58A3-4C1C-99A9-71A1536960F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3" y="2180496"/>
            <a:ext cx="5073884" cy="3975346"/>
          </a:xfrm>
        </p:spPr>
        <p:txBody>
          <a:bodyPr/>
          <a:lstStyle/>
          <a:p>
            <a:pPr lvl="0">
              <a:lnSpc>
                <a:spcPct val="90000"/>
              </a:lnSpc>
            </a:pPr>
            <a:r>
              <a:rPr lang="fr-FR" sz="1700" dirty="0"/>
              <a:t>Détection et camouflage</a:t>
            </a:r>
          </a:p>
          <a:p>
            <a:pPr lvl="1">
              <a:lnSpc>
                <a:spcPct val="90000"/>
              </a:lnSpc>
            </a:pPr>
            <a:r>
              <a:rPr lang="fr-FR" sz="1500" dirty="0"/>
              <a:t>Outils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Hyperion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Graffiti</a:t>
            </a:r>
          </a:p>
          <a:p>
            <a:pPr lvl="2">
              <a:lnSpc>
                <a:spcPct val="90000"/>
              </a:lnSpc>
            </a:pPr>
            <a:r>
              <a:rPr lang="fr-FR" sz="1300" dirty="0" err="1"/>
              <a:t>Invoke</a:t>
            </a:r>
            <a:r>
              <a:rPr lang="fr-FR" sz="1300" dirty="0"/>
              <a:t>-Obfuscation</a:t>
            </a:r>
          </a:p>
          <a:p>
            <a:pPr lvl="1">
              <a:lnSpc>
                <a:spcPct val="90000"/>
              </a:lnSpc>
            </a:pPr>
            <a:r>
              <a:rPr lang="fr-FR" sz="1500" dirty="0"/>
              <a:t>Méthodes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Ajout de signature/certificat numérique (</a:t>
            </a:r>
            <a:r>
              <a:rPr lang="fr-FR" sz="1300" dirty="0" err="1"/>
              <a:t>iexpress</a:t>
            </a:r>
            <a:r>
              <a:rPr lang="fr-FR" sz="1300" dirty="0"/>
              <a:t>)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Suppression des commentaires, style, des API inutilisées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Encodage du programme</a:t>
            </a:r>
          </a:p>
          <a:p>
            <a:pPr lvl="1">
              <a:lnSpc>
                <a:spcPct val="90000"/>
              </a:lnSpc>
            </a:pPr>
            <a:r>
              <a:rPr lang="fr-FR" sz="1500" dirty="0"/>
              <a:t>Raisons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Camouflage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Performances (packing)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Contournement des protections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E0C5A50-C783-46FE-922C-98CEF54B57D8}"/>
              </a:ext>
            </a:extLst>
          </p:cNvPr>
          <p:cNvSpPr txBox="1"/>
          <p:nvPr/>
        </p:nvSpPr>
        <p:spPr>
          <a:xfrm>
            <a:off x="10957566" y="6424738"/>
            <a:ext cx="1034543" cy="3318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23999" marR="0" lvl="1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dirty="0">
                <a:solidFill>
                  <a:srgbClr val="3D3D3D"/>
                </a:solidFill>
                <a:latin typeface="Gill Sans MT"/>
              </a:rPr>
              <a:t>9</a:t>
            </a:r>
            <a:endParaRPr lang="fr-FR" sz="1600" b="0" i="0" u="none" strike="noStrike" kern="1200" cap="none" spc="0" baseline="0" dirty="0">
              <a:solidFill>
                <a:srgbClr val="3D3D3D"/>
              </a:solidFill>
              <a:uFillTx/>
              <a:latin typeface="Gill Sans M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F2D690-D11A-4C67-BE2D-1A3DB1FC0DE0}"/>
              </a:ext>
            </a:extLst>
          </p:cNvPr>
          <p:cNvSpPr txBox="1">
            <a:spLocks/>
          </p:cNvSpPr>
          <p:nvPr/>
        </p:nvSpPr>
        <p:spPr>
          <a:xfrm>
            <a:off x="5465391" y="1488038"/>
            <a:ext cx="5073884" cy="42442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306003" marR="0" lvl="0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lang="en-US" sz="18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defRPr>
            </a:lvl1pPr>
            <a:lvl2pPr marL="630003" marR="0" lvl="1" indent="-306003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lang="en-US" sz="16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defRPr>
            </a:lvl2pPr>
            <a:lvl3pPr marL="899998" marR="0" lvl="2" indent="-270004" algn="l" defTabSz="457200" rtl="0" fontAlgn="auto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lang="en-US" sz="14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defRPr>
            </a:lvl3pPr>
            <a:lvl4pPr marL="1242002" marR="0" lvl="3" indent="-234004" algn="l" defTabSz="457200" rtl="0" fontAlgn="auto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lang="en-US" sz="12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defRPr>
            </a:lvl4pPr>
            <a:lvl5pPr marL="1602001" marR="0" lvl="4" indent="-234004" algn="l" defTabSz="457200" rtl="0" fontAlgn="auto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rgbClr val="903163"/>
              </a:buClr>
              <a:buSzPct val="92000"/>
              <a:buFont typeface="Wingdings 2" pitchFamily="18"/>
              <a:buChar char=""/>
              <a:tabLst/>
              <a:defRPr lang="en-US" sz="1200" b="0" i="0" u="none" strike="noStrike" kern="1200" cap="none" spc="0" baseline="0">
                <a:solidFill>
                  <a:srgbClr val="3D3D3D"/>
                </a:solidFill>
                <a:uFillTx/>
                <a:latin typeface="Gill Sans M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fr-FR" sz="1700" dirty="0"/>
              <a:t>Contre ingérence</a:t>
            </a:r>
          </a:p>
          <a:p>
            <a:pPr lvl="1">
              <a:lnSpc>
                <a:spcPct val="90000"/>
              </a:lnSpc>
            </a:pPr>
            <a:r>
              <a:rPr lang="fr-FR" sz="1500" dirty="0"/>
              <a:t>Recherches et utilisations d’outils</a:t>
            </a:r>
          </a:p>
          <a:p>
            <a:pPr lvl="1">
              <a:lnSpc>
                <a:spcPct val="90000"/>
              </a:lnSpc>
            </a:pPr>
            <a:r>
              <a:rPr lang="fr-FR" sz="1500" dirty="0"/>
              <a:t>Etudes des méthodes Anti-Virus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Analyse heuristique…</a:t>
            </a:r>
            <a:r>
              <a:rPr lang="fr-FR" sz="1300" dirty="0" err="1"/>
              <a:t>etc</a:t>
            </a:r>
            <a:endParaRPr lang="fr-FR" sz="1300" dirty="0"/>
          </a:p>
          <a:p>
            <a:pPr lvl="1">
              <a:lnSpc>
                <a:spcPct val="90000"/>
              </a:lnSpc>
            </a:pPr>
            <a:r>
              <a:rPr lang="fr-FR" sz="1500" dirty="0"/>
              <a:t>Idées 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Observation/synthèse des journaux</a:t>
            </a:r>
          </a:p>
          <a:p>
            <a:pPr lvl="1">
              <a:lnSpc>
                <a:spcPct val="90000"/>
              </a:lnSpc>
            </a:pPr>
            <a:r>
              <a:rPr lang="fr-FR" sz="1500" dirty="0"/>
              <a:t>Scripts de déploiement des contre-mesures</a:t>
            </a:r>
          </a:p>
          <a:p>
            <a:pPr lvl="2">
              <a:lnSpc>
                <a:spcPct val="90000"/>
              </a:lnSpc>
            </a:pPr>
            <a:r>
              <a:rPr lang="fr-FR" sz="1300" dirty="0" err="1"/>
              <a:t>Powershell</a:t>
            </a:r>
            <a:r>
              <a:rPr lang="fr-FR" sz="1300" dirty="0"/>
              <a:t> (Windows)</a:t>
            </a:r>
          </a:p>
          <a:p>
            <a:pPr lvl="2">
              <a:lnSpc>
                <a:spcPct val="90000"/>
              </a:lnSpc>
            </a:pPr>
            <a:r>
              <a:rPr lang="fr-FR" sz="1300" dirty="0"/>
              <a:t>Bash (Linux)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Dividend%20design</Template>
  <TotalTime>554</TotalTime>
  <Words>555</Words>
  <Application>Microsoft Office PowerPoint</Application>
  <PresentationFormat>Grand écran</PresentationFormat>
  <Paragraphs>144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Wingdings 2</vt:lpstr>
      <vt:lpstr>Dividend</vt:lpstr>
      <vt:lpstr>Sécurité offensive</vt:lpstr>
      <vt:lpstr>Présentation</vt:lpstr>
      <vt:lpstr>Plan</vt:lpstr>
      <vt:lpstr>définitions</vt:lpstr>
      <vt:lpstr>Master et serveur C&amp;c</vt:lpstr>
      <vt:lpstr>Master et serveur C&amp;c</vt:lpstr>
      <vt:lpstr>Environnement de déploiement</vt:lpstr>
      <vt:lpstr>Stade de programmation de l’agent &amp; serveur</vt:lpstr>
      <vt:lpstr>Tâches À venir </vt:lpstr>
      <vt:lpstr>JEREMY------------------------------------</vt:lpstr>
      <vt:lpstr>organisation</vt:lpstr>
      <vt:lpstr>conclusion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DataSpwn</dc:title>
  <dc:creator>ELIE GOURAUD</dc:creator>
  <cp:lastModifiedBy>raspsatcombot@hotmail.com</cp:lastModifiedBy>
  <cp:revision>117</cp:revision>
  <dcterms:created xsi:type="dcterms:W3CDTF">2020-10-30T20:33:23Z</dcterms:created>
  <dcterms:modified xsi:type="dcterms:W3CDTF">2021-01-11T11:28:13Z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